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2192000" cx="6858000"/>
  <p:notesSz cx="6858000" cy="9144000"/>
  <p:embeddedFontLst>
    <p:embeddedFont>
      <p:font typeface="Arimo"/>
      <p:regular r:id="rId10"/>
      <p:bold r:id="rId11"/>
      <p:italic r:id="rId12"/>
      <p:boldItalic r:id="rId13"/>
    </p:embeddedFon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OAUfR8BjZSlxVk3EB9avTqv7j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Arimo-bold.fntdata"/><Relationship Id="rId10" Type="http://schemas.openxmlformats.org/officeDocument/2006/relationships/font" Target="fonts/Arimo-regular.fntdata"/><Relationship Id="rId13" Type="http://schemas.openxmlformats.org/officeDocument/2006/relationships/font" Target="fonts/Arimo-boldItalic.fntdata"/><Relationship Id="rId12" Type="http://schemas.openxmlformats.org/officeDocument/2006/relationships/font" Target="fonts/Arimo-italic.fntdata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1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7"/>
          <p:cNvGrpSpPr/>
          <p:nvPr/>
        </p:nvGrpSpPr>
        <p:grpSpPr>
          <a:xfrm>
            <a:off x="3251200" y="2079877"/>
            <a:ext cx="3611126" cy="8877870"/>
            <a:chOff x="4334933" y="1169931"/>
            <a:chExt cx="4814835" cy="4993802"/>
          </a:xfrm>
        </p:grpSpPr>
        <p:cxnSp>
          <p:nvCxnSpPr>
            <p:cNvPr id="19" name="Google Shape;19;p7"/>
            <p:cNvCxnSpPr/>
            <p:nvPr/>
          </p:nvCxnSpPr>
          <p:spPr>
            <a:xfrm flipH="1">
              <a:off x="6009259" y="1169931"/>
              <a:ext cx="3134741" cy="3134741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" name="Google Shape;20;p7"/>
            <p:cNvCxnSpPr/>
            <p:nvPr/>
          </p:nvCxnSpPr>
          <p:spPr>
            <a:xfrm flipH="1">
              <a:off x="4334933" y="1348898"/>
              <a:ext cx="4814835" cy="4814835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p7"/>
            <p:cNvCxnSpPr/>
            <p:nvPr/>
          </p:nvCxnSpPr>
          <p:spPr>
            <a:xfrm flipH="1">
              <a:off x="5225595" y="1469269"/>
              <a:ext cx="3912054" cy="3912054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" name="Google Shape;22;p7"/>
            <p:cNvCxnSpPr/>
            <p:nvPr/>
          </p:nvCxnSpPr>
          <p:spPr>
            <a:xfrm flipH="1">
              <a:off x="5304588" y="1307856"/>
              <a:ext cx="3839412" cy="3839412"/>
            </a:xfrm>
            <a:prstGeom prst="straightConnector1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" name="Google Shape;23;p7"/>
            <p:cNvCxnSpPr/>
            <p:nvPr/>
          </p:nvCxnSpPr>
          <p:spPr>
            <a:xfrm flipH="1">
              <a:off x="5707078" y="1770196"/>
              <a:ext cx="3430571" cy="3430570"/>
            </a:xfrm>
            <a:prstGeom prst="straightConnector1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4" name="Google Shape;24;p7"/>
          <p:cNvSpPr txBox="1"/>
          <p:nvPr>
            <p:ph type="ctrTitle"/>
          </p:nvPr>
        </p:nvSpPr>
        <p:spPr>
          <a:xfrm>
            <a:off x="400050" y="948268"/>
            <a:ext cx="4616035" cy="5554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400050" y="6833543"/>
            <a:ext cx="3715688" cy="3401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F486F"/>
                </a:solidFill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10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5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50"/>
              </a:spcBef>
              <a:spcAft>
                <a:spcPts val="450"/>
              </a:spcAft>
              <a:buSzPts val="84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bild mit Beschriftung">
  <p:cSld name="Panoramabild mit Beschriftung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00051" y="7992534"/>
            <a:ext cx="4916150" cy="2709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/>
          <p:nvPr>
            <p:ph idx="2" type="pic"/>
          </p:nvPr>
        </p:nvSpPr>
        <p:spPr>
          <a:xfrm>
            <a:off x="400050" y="948267"/>
            <a:ext cx="6057900" cy="5554133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571502" y="6833541"/>
            <a:ext cx="546099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960"/>
              <a:buFont typeface="Century Gothic"/>
              <a:buNone/>
              <a:defRPr sz="120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Font typeface="Century Gothic"/>
              <a:buNone/>
              <a:defRPr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Font typeface="Century Gothic"/>
              <a:buNone/>
              <a:defRPr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Font typeface="Century Gothic"/>
              <a:buNone/>
              <a:defRPr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Font typeface="Century Gothic"/>
              <a:buNone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Beschriftung">
  <p:cSld name="Titel und Beschriftung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400050" y="948267"/>
            <a:ext cx="6057900" cy="5147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b="0" sz="21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400050" y="7315200"/>
            <a:ext cx="4787664" cy="3386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itat mit Beschriftung">
  <p:cSld name="Zitat mit Beschriftung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642213" y="948267"/>
            <a:ext cx="5144840" cy="5147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b="0" sz="21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800101" y="6096000"/>
            <a:ext cx="4801850" cy="857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Font typeface="Century Gothic"/>
              <a:buNone/>
              <a:defRPr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Font typeface="Century Gothic"/>
              <a:buNone/>
              <a:defRPr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Font typeface="Century Gothic"/>
              <a:buNone/>
              <a:defRPr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Font typeface="Century Gothic"/>
              <a:buNone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400050" y="7646347"/>
            <a:ext cx="4786771" cy="305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171451" y="1263331"/>
            <a:ext cx="342989" cy="1039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5772151" y="4921957"/>
            <a:ext cx="342989" cy="1039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nskarte">
  <p:cSld name="Namenskart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00050" y="6096000"/>
            <a:ext cx="4786771" cy="301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b="0" sz="21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400050" y="9125299"/>
            <a:ext cx="4787664" cy="1576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nskarte für Zitat">
  <p:cSld name="Namenskarte für Zita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642213" y="948267"/>
            <a:ext cx="5144840" cy="5147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b="0" sz="21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00050" y="6908800"/>
            <a:ext cx="4786771" cy="18664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None/>
              <a:defRPr b="0" sz="15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00050" y="8805334"/>
            <a:ext cx="4786770" cy="1896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171451" y="1263331"/>
            <a:ext cx="342989" cy="1039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5772151" y="4921957"/>
            <a:ext cx="342989" cy="1039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hr oder Falsch">
  <p:cSld name="Wahr oder Falsch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00050" y="948267"/>
            <a:ext cx="5644244" cy="5147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b="0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400050" y="6984061"/>
            <a:ext cx="4786771" cy="1490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None/>
              <a:defRPr b="0" sz="15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400050" y="8474197"/>
            <a:ext cx="4786770" cy="2227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400051" y="7992534"/>
            <a:ext cx="4916150" cy="2709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 rot="5400000">
            <a:off x="-490914" y="1839233"/>
            <a:ext cx="6698080" cy="491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 rot="5400000">
            <a:off x="1762844" y="4110227"/>
            <a:ext cx="7857067" cy="1533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 rot="5400000">
            <a:off x="-2282995" y="3631313"/>
            <a:ext cx="9753600" cy="4387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00051" y="7992534"/>
            <a:ext cx="4916150" cy="2709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400051" y="948267"/>
            <a:ext cx="4916150" cy="669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00050" y="3522132"/>
            <a:ext cx="4801851" cy="4124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400051" y="7977482"/>
            <a:ext cx="4801850" cy="272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400051" y="7992534"/>
            <a:ext cx="4916150" cy="2709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00051" y="948267"/>
            <a:ext cx="2962475" cy="6698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3496771" y="948267"/>
            <a:ext cx="2961179" cy="6683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400051" y="7992534"/>
            <a:ext cx="4916150" cy="2709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571501" y="948267"/>
            <a:ext cx="2787650" cy="10837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b="0" sz="18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51" name="Google Shape;51;p11"/>
          <p:cNvSpPr txBox="1"/>
          <p:nvPr>
            <p:ph idx="2" type="body"/>
          </p:nvPr>
        </p:nvSpPr>
        <p:spPr>
          <a:xfrm>
            <a:off x="400050" y="2032001"/>
            <a:ext cx="2959100" cy="5614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3" type="body"/>
          </p:nvPr>
        </p:nvSpPr>
        <p:spPr>
          <a:xfrm>
            <a:off x="3641263" y="1007534"/>
            <a:ext cx="2823038" cy="1024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b="0" sz="18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53" name="Google Shape;53;p11"/>
          <p:cNvSpPr txBox="1"/>
          <p:nvPr>
            <p:ph idx="4" type="body"/>
          </p:nvPr>
        </p:nvSpPr>
        <p:spPr>
          <a:xfrm>
            <a:off x="3496772" y="2032000"/>
            <a:ext cx="2967529" cy="5599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400051" y="7992534"/>
            <a:ext cx="4916150" cy="2709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064000" y="948267"/>
            <a:ext cx="2400300" cy="27093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0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00050" y="948267"/>
            <a:ext cx="3329066" cy="97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064000" y="3928538"/>
            <a:ext cx="2400300" cy="3717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70" name="Google Shape;70;p14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371850" y="2573867"/>
            <a:ext cx="2672444" cy="203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/>
          <p:nvPr>
            <p:ph idx="2" type="pic"/>
          </p:nvPr>
        </p:nvSpPr>
        <p:spPr>
          <a:xfrm>
            <a:off x="571500" y="1625600"/>
            <a:ext cx="2460731" cy="85344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372021" y="4876800"/>
            <a:ext cx="2673167" cy="3702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6"/>
          <p:cNvGrpSpPr/>
          <p:nvPr/>
        </p:nvGrpSpPr>
        <p:grpSpPr>
          <a:xfrm>
            <a:off x="5003006" y="6923853"/>
            <a:ext cx="1852842" cy="4726281"/>
            <a:chOff x="6687077" y="3259666"/>
            <a:chExt cx="2981857" cy="3208867"/>
          </a:xfrm>
        </p:grpSpPr>
        <p:cxnSp>
          <p:nvCxnSpPr>
            <p:cNvPr id="7" name="Google Shape;7;p6"/>
            <p:cNvCxnSpPr/>
            <p:nvPr/>
          </p:nvCxnSpPr>
          <p:spPr>
            <a:xfrm flipH="1">
              <a:off x="8756120" y="3259666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6"/>
            <p:cNvCxnSpPr/>
            <p:nvPr/>
          </p:nvCxnSpPr>
          <p:spPr>
            <a:xfrm flipH="1">
              <a:off x="6687077" y="3486677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6"/>
            <p:cNvCxnSpPr/>
            <p:nvPr/>
          </p:nvCxnSpPr>
          <p:spPr>
            <a:xfrm flipH="1">
              <a:off x="7772400" y="3581400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6"/>
            <p:cNvCxnSpPr/>
            <p:nvPr/>
          </p:nvCxnSpPr>
          <p:spPr>
            <a:xfrm flipH="1">
              <a:off x="7923214" y="3433394"/>
              <a:ext cx="1739738" cy="173974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6"/>
            <p:cNvCxnSpPr/>
            <p:nvPr/>
          </p:nvCxnSpPr>
          <p:spPr>
            <a:xfrm flipH="1">
              <a:off x="8398935" y="3985317"/>
              <a:ext cx="1264017" cy="1264016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6"/>
          <p:cNvSpPr txBox="1"/>
          <p:nvPr>
            <p:ph type="title"/>
          </p:nvPr>
        </p:nvSpPr>
        <p:spPr>
          <a:xfrm>
            <a:off x="400051" y="7992534"/>
            <a:ext cx="4916150" cy="2709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400051" y="948268"/>
            <a:ext cx="4916150" cy="669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7180" lvl="1" marL="9144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89560" lvl="2" marL="13716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1939" lvl="3" marL="18288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1939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1939" lvl="5" marL="27432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1939" lvl="6" marL="32004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1940" lvl="7" marL="36576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1940" lvl="8" marL="4114800" marR="0" rtl="0" algn="l"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pomoha.ro/uk" TargetMode="External"/><Relationship Id="rId4" Type="http://schemas.openxmlformats.org/officeDocument/2006/relationships/hyperlink" Target="https://romania.iom.int/news/online-platform-dopomoharo-developed-code4romania-support-iom-romania-now-live" TargetMode="External"/><Relationship Id="rId9" Type="http://schemas.openxmlformats.org/officeDocument/2006/relationships/hyperlink" Target="https://romania.iom.int/news/useful-information-people-entering-romania-ukraine" TargetMode="External"/><Relationship Id="rId5" Type="http://schemas.openxmlformats.org/officeDocument/2006/relationships/hyperlink" Target="https://dopomoha.ro/en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care.de/" TargetMode="External"/><Relationship Id="rId22" Type="http://schemas.openxmlformats.org/officeDocument/2006/relationships/image" Target="../media/image20.png"/><Relationship Id="rId21" Type="http://schemas.openxmlformats.org/officeDocument/2006/relationships/hyperlink" Target="https://www.care-international.org/" TargetMode="External"/><Relationship Id="rId24" Type="http://schemas.openxmlformats.org/officeDocument/2006/relationships/image" Target="../media/image21.png"/><Relationship Id="rId23" Type="http://schemas.openxmlformats.org/officeDocument/2006/relationships/hyperlink" Target="https://www.aktiongegendenhunger.de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justgiving.com/crowdfunding/plushiehelpnetwork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26" Type="http://schemas.openxmlformats.org/officeDocument/2006/relationships/image" Target="../media/image22.png"/><Relationship Id="rId25" Type="http://schemas.openxmlformats.org/officeDocument/2006/relationships/hyperlink" Target="https://www.uno-fluechtlingshilfe.de/" TargetMode="External"/><Relationship Id="rId28" Type="http://schemas.openxmlformats.org/officeDocument/2006/relationships/image" Target="../media/image19.png"/><Relationship Id="rId27" Type="http://schemas.openxmlformats.org/officeDocument/2006/relationships/hyperlink" Target="https://www.theconqueror.events/de/stand-with-ukraine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29" Type="http://schemas.openxmlformats.org/officeDocument/2006/relationships/hyperlink" Target="https://www.instagram.com/plushieauction4ukraine/" TargetMode="External"/><Relationship Id="rId7" Type="http://schemas.openxmlformats.org/officeDocument/2006/relationships/image" Target="../media/image12.png"/><Relationship Id="rId8" Type="http://schemas.openxmlformats.org/officeDocument/2006/relationships/hyperlink" Target="https://www.gofundme.com/f/plushieaid-for-peace?qid=47497a6161281db259de7cef6faf3719" TargetMode="External"/><Relationship Id="rId11" Type="http://schemas.openxmlformats.org/officeDocument/2006/relationships/image" Target="../media/image14.png"/><Relationship Id="rId10" Type="http://schemas.openxmlformats.org/officeDocument/2006/relationships/image" Target="../media/image17.png"/><Relationship Id="rId13" Type="http://schemas.openxmlformats.org/officeDocument/2006/relationships/hyperlink" Target="https://entwicklung-hilft.de/" TargetMode="External"/><Relationship Id="rId12" Type="http://schemas.openxmlformats.org/officeDocument/2006/relationships/hyperlink" Target="https://www.aktion-deutschland-hilft.de/" TargetMode="External"/><Relationship Id="rId15" Type="http://schemas.openxmlformats.org/officeDocument/2006/relationships/image" Target="../media/image18.png"/><Relationship Id="rId14" Type="http://schemas.openxmlformats.org/officeDocument/2006/relationships/hyperlink" Target="https://www.spendenkonto-nothilfe.de/" TargetMode="External"/><Relationship Id="rId17" Type="http://schemas.openxmlformats.org/officeDocument/2006/relationships/hyperlink" Target="https://www.drk.de/" TargetMode="External"/><Relationship Id="rId16" Type="http://schemas.openxmlformats.org/officeDocument/2006/relationships/image" Target="../media/image15.png"/><Relationship Id="rId19" Type="http://schemas.openxmlformats.org/officeDocument/2006/relationships/hyperlink" Target="https://www.care.de/" TargetMode="External"/><Relationship Id="rId1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Relationship Id="rId7" Type="http://schemas.openxmlformats.org/officeDocument/2006/relationships/image" Target="../media/image35.png"/><Relationship Id="rId8" Type="http://schemas.openxmlformats.org/officeDocument/2006/relationships/hyperlink" Target="https://www.instagram.com/opa_whoopi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mic.iom.sk/en/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s://www.gov.pl/web/ua" TargetMode="External"/><Relationship Id="rId5" Type="http://schemas.openxmlformats.org/officeDocument/2006/relationships/hyperlink" Target="https://www.renkuosilietuva.lt/ru/" TargetMode="External"/><Relationship Id="rId6" Type="http://schemas.openxmlformats.org/officeDocument/2006/relationships/hyperlink" Target="https://www.renkuosilietuva.lt/ru/" TargetMode="External"/><Relationship Id="rId7" Type="http://schemas.openxmlformats.org/officeDocument/2006/relationships/image" Target="../media/image28.png"/><Relationship Id="rId8" Type="http://schemas.openxmlformats.org/officeDocument/2006/relationships/image" Target="../media/image30.png"/><Relationship Id="rId11" Type="http://schemas.openxmlformats.org/officeDocument/2006/relationships/hyperlink" Target="https://www.bamf.de/DE/Themen/AsylFluechtlingsschutz/ResettlementRelocation/InformationenEinreiseUkraine/informationen-einreise-ukraine-node.html" TargetMode="External"/><Relationship Id="rId10" Type="http://schemas.openxmlformats.org/officeDocument/2006/relationships/image" Target="../media/image31.png"/><Relationship Id="rId13" Type="http://schemas.openxmlformats.org/officeDocument/2006/relationships/image" Target="../media/image34.png"/><Relationship Id="rId12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8656" y="410665"/>
            <a:ext cx="2600688" cy="263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101" y="3257948"/>
            <a:ext cx="3254620" cy="443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86052" y="7344482"/>
            <a:ext cx="3381847" cy="427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434481" y="385201"/>
            <a:ext cx="343865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Romania: the online support platform </a:t>
            </a:r>
            <a:r>
              <a:rPr lang="de-DE" sz="11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dopomoha.ro</a:t>
            </a:r>
            <a:r>
              <a:rPr lang="de-DE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(developed by Code4Romania with support from IOM Romania) is now live </a:t>
            </a:r>
            <a:r>
              <a:rPr lang="de-DE" sz="11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https://dopomoha.ro/en</a:t>
            </a:r>
            <a:r>
              <a:rPr lang="de-DE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22070" y="735639"/>
            <a:ext cx="2002183" cy="38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8582" y="2412888"/>
            <a:ext cx="2818115" cy="38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33287" y="2412888"/>
            <a:ext cx="2781710" cy="389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434481" y="1646339"/>
            <a:ext cx="61947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https://romania.iom.int/news/useful-information-people-entering-romania-ukraine</a:t>
            </a:r>
            <a:r>
              <a:rPr lang="de-DE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4481" y="6649311"/>
            <a:ext cx="2842216" cy="389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33287" y="6649311"/>
            <a:ext cx="2790966" cy="3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>
                <a:alpha val="27843"/>
              </a:srgbClr>
            </a:gs>
            <a:gs pos="28000">
              <a:srgbClr val="62D2EF">
                <a:alpha val="27843"/>
              </a:srgbClr>
            </a:gs>
            <a:gs pos="96000">
              <a:srgbClr val="05578D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 txBox="1"/>
          <p:nvPr>
            <p:ph type="ctrTitle"/>
          </p:nvPr>
        </p:nvSpPr>
        <p:spPr>
          <a:xfrm>
            <a:off x="514350" y="436969"/>
            <a:ext cx="5829300" cy="5289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entury Gothic"/>
              <a:buNone/>
            </a:pPr>
            <a:r>
              <a:rPr b="1" lang="de-DE">
                <a:solidFill>
                  <a:srgbClr val="0C0C0C"/>
                </a:solidFill>
              </a:rPr>
              <a:t>TRUSTED DONATIONS</a:t>
            </a:r>
            <a:endParaRPr b="1">
              <a:solidFill>
                <a:srgbClr val="0C0C0C"/>
              </a:solidFill>
            </a:endParaRPr>
          </a:p>
        </p:txBody>
      </p:sp>
      <p:sp>
        <p:nvSpPr>
          <p:cNvPr id="159" name="Google Shape;159;p1"/>
          <p:cNvSpPr txBox="1"/>
          <p:nvPr>
            <p:ph idx="1" type="subTitle"/>
          </p:nvPr>
        </p:nvSpPr>
        <p:spPr>
          <a:xfrm>
            <a:off x="195815" y="2323260"/>
            <a:ext cx="4300739" cy="503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b="0" i="0" lang="de-DE" sz="1200" u="sng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https://www.justgiving.com/crowdfunding/plushiehelpnetwork</a:t>
            </a:r>
            <a:r>
              <a:rPr b="0" i="0" lang="de-DE" sz="1200" u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de-DE" sz="1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160" name="Google Shape;16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9154" y="2188503"/>
            <a:ext cx="788720" cy="75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0044" y="2171393"/>
            <a:ext cx="871070" cy="75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3047" y="1799592"/>
            <a:ext cx="1619476" cy="41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3047" y="2892694"/>
            <a:ext cx="1029506" cy="439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/>
          <p:nvPr/>
        </p:nvSpPr>
        <p:spPr>
          <a:xfrm>
            <a:off x="195815" y="3398198"/>
            <a:ext cx="4983321" cy="75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b="0" i="0" lang="de-DE" sz="1200" u="sng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https://www.gofundme.com/f/plushieaid-for-peace?qid=47497a6161281db259de7cef6faf3719</a:t>
            </a:r>
            <a:r>
              <a:rPr b="0" i="0" lang="de-DE" sz="1200" u="none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48796" y="3140800"/>
            <a:ext cx="1562318" cy="69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21236" y="3140800"/>
            <a:ext cx="818720" cy="74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27253" y="5785199"/>
            <a:ext cx="1465961" cy="46209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"/>
          <p:cNvSpPr txBox="1"/>
          <p:nvPr/>
        </p:nvSpPr>
        <p:spPr>
          <a:xfrm>
            <a:off x="201852" y="5772392"/>
            <a:ext cx="4300739" cy="503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b="0" i="0" lang="de-DE" sz="1200" u="sng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https://www.aktion-deutschland-hilft.de/</a:t>
            </a:r>
            <a:endParaRPr b="0" i="0" sz="1200" u="none" cap="none" strike="noStrike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69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b="0" i="0" lang="de-DE" sz="1200" u="sng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https://entwicklung-hilft.de/</a:t>
            </a:r>
            <a:r>
              <a:rPr b="0" i="0" lang="de-DE" sz="1200" u="none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0" lvl="0" marL="0" marR="0" rtl="0" algn="l">
              <a:spcBef>
                <a:spcPts val="69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b="0" i="0" lang="de-DE" sz="1200" u="sng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https://www.spendenkonto-nothilfe.de/</a:t>
            </a:r>
            <a:r>
              <a:rPr b="0" i="0" lang="de-DE" sz="1200" u="none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373255" y="5785199"/>
            <a:ext cx="1237859" cy="62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846731" y="6813997"/>
            <a:ext cx="1237859" cy="51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"/>
          <p:cNvSpPr txBox="1"/>
          <p:nvPr/>
        </p:nvSpPr>
        <p:spPr>
          <a:xfrm>
            <a:off x="195815" y="6813997"/>
            <a:ext cx="1839048" cy="503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b="0" i="0" lang="de-DE" sz="1200" u="sng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https://www.drk.de/</a:t>
            </a:r>
            <a:r>
              <a:rPr b="0" i="0" lang="de-DE" sz="1200" u="none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172" name="Google Shape;172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848557" y="7502909"/>
            <a:ext cx="753656" cy="74964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"/>
          <p:cNvSpPr txBox="1"/>
          <p:nvPr/>
        </p:nvSpPr>
        <p:spPr>
          <a:xfrm>
            <a:off x="164921" y="7483226"/>
            <a:ext cx="4300739" cy="503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b="0" i="0" lang="de-DE" sz="1200" u="sng" cap="none" strike="noStrike">
                <a:solidFill>
                  <a:srgbClr val="0D2E46"/>
                </a:solidFill>
                <a:latin typeface="Century Gothic"/>
                <a:ea typeface="Century Gothic"/>
                <a:cs typeface="Century Gothic"/>
                <a:sym typeface="Century Gothic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https://www.care.de</a:t>
            </a:r>
            <a:r>
              <a:rPr b="0" i="0" lang="de-DE" sz="1200" u="sng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</a:t>
            </a:r>
            <a:endParaRPr b="0" i="0" sz="1200" u="none" cap="none" strike="noStrike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69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b="0" i="0" lang="de-DE" sz="1200" u="sng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https://www.care-international.org/</a:t>
            </a:r>
            <a:endParaRPr b="0" i="0" sz="1200" u="none" cap="none" strike="noStrike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69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b="0" i="0" lang="de-DE" sz="1200" u="none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endParaRPr/>
          </a:p>
          <a:p>
            <a:pPr indent="0" lvl="0" marL="0" marR="0" rtl="0" algn="l">
              <a:spcBef>
                <a:spcPts val="69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846731" y="8428979"/>
            <a:ext cx="978669" cy="56806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"/>
          <p:cNvSpPr txBox="1"/>
          <p:nvPr/>
        </p:nvSpPr>
        <p:spPr>
          <a:xfrm>
            <a:off x="195815" y="8428979"/>
            <a:ext cx="3592678" cy="503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b="0" i="0" lang="de-DE" sz="1200" u="sng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https://www.aktiongegendenhunger.de/</a:t>
            </a:r>
            <a:r>
              <a:rPr b="0" i="0" lang="de-DE" sz="1200" u="none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</p:txBody>
      </p:sp>
      <p:pic>
        <p:nvPicPr>
          <p:cNvPr id="176" name="Google Shape;176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827253" y="9179588"/>
            <a:ext cx="724001" cy="70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 txBox="1"/>
          <p:nvPr/>
        </p:nvSpPr>
        <p:spPr>
          <a:xfrm>
            <a:off x="164921" y="9179588"/>
            <a:ext cx="3592678" cy="503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b="0" i="0" lang="de-DE" sz="1200" u="sng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https://www.uno-fluechtlingshilfe.de/</a:t>
            </a:r>
            <a:r>
              <a:rPr b="0" i="0" lang="de-DE" sz="1200" u="none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/>
          </a:p>
        </p:txBody>
      </p:sp>
      <p:pic>
        <p:nvPicPr>
          <p:cNvPr id="178" name="Google Shape;178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825767" y="10095792"/>
            <a:ext cx="2047000" cy="32017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"/>
          <p:cNvSpPr txBox="1"/>
          <p:nvPr/>
        </p:nvSpPr>
        <p:spPr>
          <a:xfrm>
            <a:off x="199348" y="10039085"/>
            <a:ext cx="3342342" cy="503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b="0" i="0" lang="de-DE" sz="1200" u="sng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https://www.theconqueror.events/de/stand-with-ukraine/</a:t>
            </a:r>
            <a:r>
              <a:rPr b="0" i="0" lang="de-DE" sz="1200" u="none" cap="none" strike="noStrik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endParaRPr/>
          </a:p>
        </p:txBody>
      </p:sp>
      <p:pic>
        <p:nvPicPr>
          <p:cNvPr id="180" name="Google Shape;180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121236" y="4096630"/>
            <a:ext cx="1038580" cy="104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"/>
          <p:cNvSpPr txBox="1"/>
          <p:nvPr/>
        </p:nvSpPr>
        <p:spPr>
          <a:xfrm>
            <a:off x="195815" y="4217959"/>
            <a:ext cx="34386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https://www.instagram.com/plushieauction4ukraine/</a:t>
            </a:r>
            <a:r>
              <a:rPr b="0" i="0" lang="de-DE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065" y="1256831"/>
            <a:ext cx="2100712" cy="325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4503" y="1256831"/>
            <a:ext cx="2582319" cy="325743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"/>
          <p:cNvSpPr txBox="1"/>
          <p:nvPr>
            <p:ph type="title"/>
          </p:nvPr>
        </p:nvSpPr>
        <p:spPr>
          <a:xfrm>
            <a:off x="617065" y="380276"/>
            <a:ext cx="53663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mo"/>
              <a:buNone/>
            </a:pPr>
            <a:r>
              <a:rPr b="1" i="0" lang="de-DE" sz="1800" u="none" cap="none" strike="noStrike">
                <a:solidFill>
                  <a:srgbClr val="0C0C0C"/>
                </a:solidFill>
                <a:latin typeface="Arimo"/>
                <a:ea typeface="Arimo"/>
                <a:cs typeface="Arimo"/>
                <a:sym typeface="Arimo"/>
              </a:rPr>
              <a:t>Sachspenden /Donations in kind</a:t>
            </a:r>
            <a:br>
              <a:rPr b="1" i="0" lang="de-DE" sz="1800" u="none" cap="none" strike="noStrike">
                <a:solidFill>
                  <a:srgbClr val="0C0C0C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i="0" lang="de-DE" sz="1800" u="none" cap="none" strike="noStrike">
                <a:solidFill>
                  <a:srgbClr val="0C0C0C"/>
                </a:solidFill>
                <a:latin typeface="Arimo"/>
                <a:ea typeface="Arimo"/>
                <a:cs typeface="Arimo"/>
                <a:sym typeface="Arimo"/>
              </a:rPr>
              <a:t>Germany</a:t>
            </a:r>
            <a:r>
              <a:rPr b="1" i="0" lang="de-DE" sz="1800" u="none" cap="none" strike="noStrike">
                <a:solidFill>
                  <a:srgbClr val="0C0C0C"/>
                </a:solidFill>
              </a:rPr>
              <a:t> </a:t>
            </a:r>
            <a:endParaRPr b="1" i="0" sz="1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279" y="4711513"/>
            <a:ext cx="2466408" cy="169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0254" y="4711513"/>
            <a:ext cx="2466568" cy="169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2279" y="6499019"/>
            <a:ext cx="1128870" cy="130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"/>
          <p:cNvSpPr txBox="1"/>
          <p:nvPr/>
        </p:nvSpPr>
        <p:spPr>
          <a:xfrm>
            <a:off x="1869483" y="6726877"/>
            <a:ext cx="343865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u="sng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https://www.instagram.com/opa_whoopi/</a:t>
            </a:r>
            <a:r>
              <a:rPr lang="de-DE" sz="11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193" name="Google Shape;193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46644" y="7296401"/>
            <a:ext cx="1237859" cy="51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/>
          <p:nvPr/>
        </p:nvSpPr>
        <p:spPr>
          <a:xfrm>
            <a:off x="514350" y="436969"/>
            <a:ext cx="5829300" cy="528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entury Gothic"/>
              <a:buNone/>
            </a:pPr>
            <a:r>
              <a:rPr b="1" lang="de-DE" sz="2400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TRAVEL INFORMATION</a:t>
            </a:r>
            <a:endParaRPr/>
          </a:p>
        </p:txBody>
      </p:sp>
      <p:sp>
        <p:nvSpPr>
          <p:cNvPr id="199" name="Google Shape;199;p4"/>
          <p:cNvSpPr txBox="1"/>
          <p:nvPr/>
        </p:nvSpPr>
        <p:spPr>
          <a:xfrm>
            <a:off x="392806" y="1156930"/>
            <a:ext cx="595084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IOM Hotlines for Persons Affected by the Crisis in Ukraine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other useful informations:</a:t>
            </a:r>
            <a:endParaRPr/>
          </a:p>
        </p:txBody>
      </p:sp>
      <p:sp>
        <p:nvSpPr>
          <p:cNvPr id="200" name="Google Shape;200;p4"/>
          <p:cNvSpPr txBox="1"/>
          <p:nvPr/>
        </p:nvSpPr>
        <p:spPr>
          <a:xfrm>
            <a:off x="367048" y="3181351"/>
            <a:ext cx="56031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Slovakia: from abroad 00421 5263 0023,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locally 0850 211 478,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Telegram/Signal: 00421 908 767 853 (voice only)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de-DE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https://www.mic.iom.sk/en/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8194" y="4825649"/>
            <a:ext cx="1478873" cy="61083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"/>
          <p:cNvSpPr txBox="1"/>
          <p:nvPr/>
        </p:nvSpPr>
        <p:spPr>
          <a:xfrm>
            <a:off x="397049" y="4811095"/>
            <a:ext cx="46917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Lithuania: +370 525 14352 is run by IOM's Migration Information Centre, also available through live chat on </a:t>
            </a:r>
            <a:r>
              <a:rPr lang="de-DE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website</a:t>
            </a:r>
            <a:r>
              <a:rPr lang="de-DE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https://www.renkuosilietuva.lt/ru/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367048" y="2192826"/>
            <a:ext cx="57023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Ukraine: 527 (free from mobile phones),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0800505501 (free from landline phones)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81117" y="3400836"/>
            <a:ext cx="960863" cy="9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57988" y="2178942"/>
            <a:ext cx="1356078" cy="78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 txBox="1"/>
          <p:nvPr/>
        </p:nvSpPr>
        <p:spPr>
          <a:xfrm>
            <a:off x="514350" y="6210079"/>
            <a:ext cx="2637537" cy="503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b="0" i="0" lang="de-DE" sz="12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https://www.gov.pl/web/ua</a:t>
            </a:r>
            <a:r>
              <a:rPr b="0" i="0" lang="de-DE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de-DE" sz="12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  <a:p>
            <a:pPr indent="0" lvl="0" marL="0" marR="0" rtl="0" algn="l">
              <a:spcBef>
                <a:spcPts val="69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t/>
            </a:r>
            <a:endParaRPr sz="1200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44686" y="5940463"/>
            <a:ext cx="903738" cy="38394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"/>
          <p:cNvSpPr txBox="1"/>
          <p:nvPr/>
        </p:nvSpPr>
        <p:spPr>
          <a:xfrm>
            <a:off x="514350" y="7980898"/>
            <a:ext cx="3915982" cy="811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"/>
              <a:buFont typeface="Noto Sans Symbols"/>
              <a:buNone/>
            </a:pPr>
            <a:r>
              <a:rPr i="0" lang="de-DE" sz="11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https://www.bamf.de/DE/Themen/AsylFluechtlingsschutz/ResettlementRelocation/InformationenEinreiseUkraine/informationen-einreise-ukraine-node.html</a:t>
            </a:r>
            <a:r>
              <a:rPr i="0" lang="de-DE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de-DE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de-DE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de-DE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  <a:p>
            <a:pPr indent="0" lvl="0" marL="0" marR="0" rtl="0" algn="l">
              <a:spcBef>
                <a:spcPts val="670"/>
              </a:spcBef>
              <a:spcAft>
                <a:spcPts val="0"/>
              </a:spcAft>
              <a:buClr>
                <a:schemeClr val="lt1"/>
              </a:buClr>
              <a:buSzPts val="880"/>
              <a:buFont typeface="Noto Sans Symbols"/>
              <a:buNone/>
            </a:pPr>
            <a:r>
              <a:t/>
            </a:r>
            <a:endParaRPr sz="1100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248671" y="7992217"/>
            <a:ext cx="1265395" cy="77870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"/>
          <p:cNvSpPr txBox="1"/>
          <p:nvPr/>
        </p:nvSpPr>
        <p:spPr>
          <a:xfrm>
            <a:off x="514350" y="6657734"/>
            <a:ext cx="2637537" cy="503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de-DE" sz="12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IOM Hotline</a:t>
            </a:r>
            <a:endParaRPr/>
          </a:p>
          <a:p>
            <a:pPr indent="0" lvl="0" marL="0" marR="0" rtl="0" algn="l">
              <a:spcBef>
                <a:spcPts val="69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de-DE" sz="12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Poland: +48 22 490 20 44</a:t>
            </a:r>
            <a:endParaRPr/>
          </a:p>
          <a:p>
            <a:pPr indent="0" lvl="0" marL="0" marR="0" rtl="0" algn="l">
              <a:spcBef>
                <a:spcPts val="69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t/>
            </a:r>
            <a:endParaRPr sz="1200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655978" y="6497303"/>
            <a:ext cx="881154" cy="4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6156" y="9745818"/>
            <a:ext cx="6345688" cy="1200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gment">
  <a:themeElements>
    <a:clrScheme name="Segment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